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  <p:embeddedFont>
      <p:font typeface="Manrope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90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fshan Khan" userId="d12fc5a926dd349b" providerId="LiveId" clId="{A3D11F0C-71F4-4EE3-B048-80917B0C2786}"/>
    <pc:docChg chg="modSld">
      <pc:chgData name="Afshan Khan" userId="d12fc5a926dd349b" providerId="LiveId" clId="{A3D11F0C-71F4-4EE3-B048-80917B0C2786}" dt="2025-12-15T21:07:37.192" v="3" actId="1076"/>
      <pc:docMkLst>
        <pc:docMk/>
      </pc:docMkLst>
      <pc:sldChg chg="modSp mod">
        <pc:chgData name="Afshan Khan" userId="d12fc5a926dd349b" providerId="LiveId" clId="{A3D11F0C-71F4-4EE3-B048-80917B0C2786}" dt="2025-12-15T21:07:37.192" v="3" actId="1076"/>
        <pc:sldMkLst>
          <pc:docMk/>
          <pc:sldMk cId="0" sldId="262"/>
        </pc:sldMkLst>
        <pc:spChg chg="mod">
          <ac:chgData name="Afshan Khan" userId="d12fc5a926dd349b" providerId="LiveId" clId="{A3D11F0C-71F4-4EE3-B048-80917B0C2786}" dt="2025-12-15T21:07:37.192" v="3" actId="1076"/>
          <ac:spMkLst>
            <pc:docMk/>
            <pc:sldMk cId="0" sldId="262"/>
            <ac:spMk id="8" creationId="{00000000-0000-0000-0000-000000000000}"/>
          </ac:spMkLst>
        </pc:spChg>
        <pc:picChg chg="mod">
          <ac:chgData name="Afshan Khan" userId="d12fc5a926dd349b" providerId="LiveId" clId="{A3D11F0C-71F4-4EE3-B048-80917B0C2786}" dt="2025-12-15T21:06:27.573" v="0" actId="1076"/>
          <ac:picMkLst>
            <pc:docMk/>
            <pc:sldMk cId="0" sldId="262"/>
            <ac:picMk id="5" creationId="{00000000-0000-0000-0000-000000000000}"/>
          </ac:picMkLst>
        </pc:picChg>
        <pc:picChg chg="mod">
          <ac:chgData name="Afshan Khan" userId="d12fc5a926dd349b" providerId="LiveId" clId="{A3D11F0C-71F4-4EE3-B048-80917B0C2786}" dt="2025-12-15T21:06:31.404" v="1" actId="1076"/>
          <ac:picMkLst>
            <pc:docMk/>
            <pc:sldMk cId="0" sldId="262"/>
            <ac:picMk id="6" creationId="{00000000-0000-0000-0000-000000000000}"/>
          </ac:picMkLst>
        </pc:picChg>
        <pc:picChg chg="mod">
          <ac:chgData name="Afshan Khan" userId="d12fc5a926dd349b" providerId="LiveId" clId="{A3D11F0C-71F4-4EE3-B048-80917B0C2786}" dt="2025-12-15T21:06:34.931" v="2" actId="1076"/>
          <ac:picMkLst>
            <pc:docMk/>
            <pc:sldMk cId="0" sldId="262"/>
            <ac:picMk id="7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6282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0ED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8878"/>
            <a:ext cx="72730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Churn Prediction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For a Telecom Provider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412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1518" y="3101459"/>
            <a:ext cx="9450586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Business Recommendations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1518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1518" y="4364236"/>
            <a:ext cx="6502003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11518" y="4511516"/>
            <a:ext cx="283547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Month-to-Month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11518" y="4950976"/>
            <a:ext cx="6502003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Incentivize migration to longer contracts with discounts or bundles.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16760" y="4041696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6760" y="4364236"/>
            <a:ext cx="6502122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416760" y="4511516"/>
            <a:ext cx="357604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Strengthen Early Engagement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7416760" y="4950976"/>
            <a:ext cx="6502122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Proactive check-ins, welcome offers, and quick issue resolution for new customers.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11518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1518" y="6279713"/>
            <a:ext cx="6502003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11518" y="6426994"/>
            <a:ext cx="255162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 Transparency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11518" y="6866453"/>
            <a:ext cx="6502003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Review pricing, offer tiered plans, and proactively address bill increases.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6760" y="5957173"/>
            <a:ext cx="203240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6760" y="6279713"/>
            <a:ext cx="6502122" cy="22860"/>
          </a:xfrm>
          <a:prstGeom prst="rect">
            <a:avLst/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416760" y="6426994"/>
            <a:ext cx="2936200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Promote Auto-Payments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16760" y="6866453"/>
            <a:ext cx="6502122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Encourage electronic check users to switch to automatic payments.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35963"/>
            <a:ext cx="69502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Conclusion &amp; Future Work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31171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Takeaways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296382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Gradient Boosting: Best performance (ROC-AUC 0.84).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4131826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Regression: Strong, interpretable baseline with high recall.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299829"/>
            <a:ext cx="35015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Key churn drivers: Month-to-month contracts, short tenure, high charges, lack of support, electronic check payment.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56321" y="2311718"/>
            <a:ext cx="35015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Limitations &amp; Next Steps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4856321" y="3389114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Historical data, limited features (no satisfaction scores, network quality).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56321" y="4557117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Future work: Hyperparameter tuning, cost-sensitive modeling, SHAP values for interpretability.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06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Why Predict Churn?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752005"/>
            <a:ext cx="3664744" cy="2955250"/>
          </a:xfrm>
          <a:prstGeom prst="roundRect">
            <a:avLst>
              <a:gd name="adj" fmla="val 69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028224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15390" y="2173486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8224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Loss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3384113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Churn is a critical driver of revenue loss in subscription businesses.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348" y="1752005"/>
            <a:ext cx="3664863" cy="2955250"/>
          </a:xfrm>
          <a:prstGeom prst="roundRect">
            <a:avLst>
              <a:gd name="adj" fmla="val 6908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4919782" y="198643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06948" y="2173486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919782" y="28936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 Efficiency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4919782" y="3384113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Identifying high-risk customers for targeted retention campaigns.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4934069"/>
            <a:ext cx="7556421" cy="2592348"/>
          </a:xfrm>
          <a:prstGeom prst="roundRect">
            <a:avLst>
              <a:gd name="adj" fmla="val 7875"/>
            </a:avLst>
          </a:prstGeom>
          <a:solidFill>
            <a:srgbClr val="FFFFFF"/>
          </a:solidFill>
          <a:ln w="762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028224" y="516850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15390" y="535555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28224" y="60757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 Costs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028224" y="656617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Acquiring new customers is more expensive than retaining existing ones.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9131"/>
            <a:ext cx="66551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Telco Churn Dataset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7214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7,043 customer records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with 21 variables: demographics, account info, services, billing.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8020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Target variable: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Churn ('Yes' or 'No').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6899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Data Cleaning: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Converted 'TotalCharges' to numeric, handled missing values.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9887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Result: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7,032 customers, 21 columns for analysis.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923223"/>
            <a:ext cx="4389120" cy="286512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9521" y="604349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Churn Distribution: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~26% churned, ~74% stayed.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3570"/>
            <a:ext cx="1005363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Churn Drivers: Contract &amp; Tenure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05978"/>
            <a:ext cx="6407944" cy="5179933"/>
          </a:xfrm>
          <a:prstGeom prst="roundRect">
            <a:avLst>
              <a:gd name="adj" fmla="val 28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105978"/>
            <a:ext cx="121920" cy="5179933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36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Contract Type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2853690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Month-to-month contracts show significantly higher churn.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24" y="3834646"/>
            <a:ext cx="5433060" cy="300990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7428548" y="2105978"/>
            <a:ext cx="6408063" cy="5179933"/>
          </a:xfrm>
          <a:prstGeom prst="roundRect">
            <a:avLst>
              <a:gd name="adj" fmla="val 28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398067" y="2105978"/>
            <a:ext cx="121920" cy="5179933"/>
          </a:xfrm>
          <a:prstGeom prst="roundRect">
            <a:avLst>
              <a:gd name="adj" fmla="val 167442"/>
            </a:avLst>
          </a:prstGeom>
          <a:solidFill>
            <a:srgbClr val="FF704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777282" y="2363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Tenure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777282" y="285369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Churn is concentrated among customers with low tenure.</a:t>
            </a:r>
            <a:endParaRPr lang="en-US" sz="17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282" y="3834646"/>
            <a:ext cx="5802035" cy="31939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40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Modeling Approach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7629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19897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Split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48019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80/20 stratified split for training and testing.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123843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3506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Preprocessing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84107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Standardized numeric, one-hot encoded categorical features.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4793694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0205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51092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Regression, Random Forest, Gradient Boosting.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6154579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3813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87181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Accuracy, Precision, Recall, F1-score, ROC-AUC.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41471"/>
            <a:ext cx="8710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Model Performance Comparison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403878"/>
            <a:ext cx="13042821" cy="1966198"/>
          </a:xfrm>
          <a:prstGeom prst="roundRect">
            <a:avLst>
              <a:gd name="adj" fmla="val 103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3411498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8700" y="355520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Gradient Boosting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89346" y="35552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0.796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43399" y="35552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0.641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8197453" y="35552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0.529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151507" y="355520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0.580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12105561" y="3555206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0.838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801410" y="4061817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1028700" y="4205526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4289346" y="420552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0.724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6243399" y="420552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0.488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197453" y="420552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0.791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0151507" y="4205526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0.603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12105561" y="4205526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0.834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4712137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28700" y="4855845"/>
            <a:ext cx="279939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Random Forest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4289346" y="485584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0.785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6243399" y="485584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0.624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8197453" y="485584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0.484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10151507" y="4855845"/>
            <a:ext cx="1492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0.545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12105561" y="4855845"/>
            <a:ext cx="14966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0.817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793790" y="562522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Gradient Boosting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achieved highest accuracy and ROC-AUC. </a:t>
            </a:r>
            <a:r>
              <a:rPr lang="en-US" sz="1750" b="1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</a:t>
            </a: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 had highest recall.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8151" y="352068"/>
            <a:ext cx="5191125" cy="400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ROC Curves &amp; Confusion Matrices</a:t>
            </a:r>
            <a:endParaRPr lang="en-US" sz="2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" y="1088350"/>
            <a:ext cx="4533900" cy="454914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8151" y="5781556"/>
            <a:ext cx="671083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All models outperform random guessing. Gradient Boosting shows the largest AUC.</a:t>
            </a:r>
            <a:endParaRPr lang="en-US" sz="1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790" y="0"/>
            <a:ext cx="3345180" cy="265176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7630" y="2326309"/>
            <a:ext cx="3314700" cy="2606040"/>
          </a:xfrm>
          <a:prstGeom prst="rect">
            <a:avLst/>
          </a:prstGeom>
        </p:spPr>
      </p:pic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2401" y="4932349"/>
            <a:ext cx="3771900" cy="2796540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448150" y="7150106"/>
            <a:ext cx="6710839" cy="204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Logistic Regression has higher recall (fewer false negatives). Gradient Boosting balances precision and recall.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535192"/>
            <a:ext cx="13042821" cy="515909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999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C0D0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Top Churn Drivers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892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Gradient Boosting model reveals key factors.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466981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51084" y="3724275"/>
            <a:ext cx="3558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Month-to-month contracts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51084" y="421469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Strongest risk factor for churn.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466981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6"/>
          <p:cNvSpPr/>
          <p:nvPr/>
        </p:nvSpPr>
        <p:spPr>
          <a:xfrm>
            <a:off x="7685842" y="37242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Tenure &amp; Charges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85842" y="4214693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Low tenure, low cumulative charges increase churn risk.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793790" y="5061704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51084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 Gaps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051084" y="5809417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Lack of online security/tech support, fiber optic internet.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428548" y="5061704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FF704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7685842" y="53189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5575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 Method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580941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5575A"/>
                </a:solidFill>
                <a:latin typeface="Manrope" pitchFamily="34" charset="0"/>
                <a:ea typeface="Manrope" pitchFamily="34" charset="-122"/>
                <a:cs typeface="Manrope" pitchFamily="34" charset="-120"/>
              </a:rPr>
              <a:t>Electronic check users more likely to churn.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464</Words>
  <Application>Microsoft Office PowerPoint</Application>
  <PresentationFormat>Custom</PresentationFormat>
  <Paragraphs>94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Inter Light</vt:lpstr>
      <vt:lpstr>Arial</vt:lpstr>
      <vt:lpstr>Manrope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Afshan Khan</cp:lastModifiedBy>
  <cp:revision>1</cp:revision>
  <dcterms:created xsi:type="dcterms:W3CDTF">2025-12-15T21:02:49Z</dcterms:created>
  <dcterms:modified xsi:type="dcterms:W3CDTF">2025-12-15T21:07:48Z</dcterms:modified>
</cp:coreProperties>
</file>